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70" d="100"/>
          <a:sy n="70" d="100"/>
        </p:scale>
        <p:origin x="929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7F4-F739-4F96-83D1-82E6750AEC2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E317-8002-45D7-A9A8-DC4001A36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36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7F4-F739-4F96-83D1-82E6750AEC2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E317-8002-45D7-A9A8-DC4001A36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22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7F4-F739-4F96-83D1-82E6750AEC2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E317-8002-45D7-A9A8-DC4001A36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66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4321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7F4-F739-4F96-83D1-82E6750AEC2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E317-8002-45D7-A9A8-DC4001A36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60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7F4-F739-4F96-83D1-82E6750AEC2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E317-8002-45D7-A9A8-DC4001A36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43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7F4-F739-4F96-83D1-82E6750AEC2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E317-8002-45D7-A9A8-DC4001A36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7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7F4-F739-4F96-83D1-82E6750AEC2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E317-8002-45D7-A9A8-DC4001A36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177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7F4-F739-4F96-83D1-82E6750AEC2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E317-8002-45D7-A9A8-DC4001A36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93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7F4-F739-4F96-83D1-82E6750AEC2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E317-8002-45D7-A9A8-DC4001A36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43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7F4-F739-4F96-83D1-82E6750AEC2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E317-8002-45D7-A9A8-DC4001A36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32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87F4-F739-4F96-83D1-82E6750AEC2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5E317-8002-45D7-A9A8-DC4001A36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3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D87F4-F739-4F96-83D1-82E6750AEC24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5E317-8002-45D7-A9A8-DC4001A36B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95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ctrTitle"/>
          </p:nvPr>
        </p:nvSpPr>
        <p:spPr bwMode="auto">
          <a:xfrm>
            <a:off x="979311" y="1490965"/>
            <a:ext cx="10233379" cy="16503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71396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Capstone Project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Helvetica Neue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</a:rPr>
              <a:t>Finding a Philadelphia Neighborhood Most Similar to Almagro, Madrid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823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Neighborhoods Ranked by Euclidian Distance from Almagro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81" y="1219200"/>
            <a:ext cx="8021016" cy="5486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00281" y="1820985"/>
            <a:ext cx="8084581" cy="6330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902093" y="1807700"/>
            <a:ext cx="1774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Most Promising Candidates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842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 Plot of Similarity vs. Median Housing Price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61"/>
          <a:stretch/>
        </p:blipFill>
        <p:spPr>
          <a:xfrm>
            <a:off x="2992943" y="1122542"/>
            <a:ext cx="6206115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68060" y="4952897"/>
            <a:ext cx="104738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Three neighborhoods are identified as promising candidates: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Center City East: Broad to 8th, </a:t>
            </a:r>
            <a:r>
              <a:rPr lang="en-US" dirty="0" err="1" smtClean="0"/>
              <a:t>Callowhill</a:t>
            </a:r>
            <a:r>
              <a:rPr lang="en-US" dirty="0" smtClean="0"/>
              <a:t> to Pine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South Philly: S. of Tasker, W. of Broad, and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Center City West: Broad to 16th, </a:t>
            </a:r>
            <a:r>
              <a:rPr lang="en-US" dirty="0" err="1" smtClean="0"/>
              <a:t>Callowhill</a:t>
            </a:r>
            <a:r>
              <a:rPr lang="en-US" dirty="0" smtClean="0"/>
              <a:t> to Pine. </a:t>
            </a:r>
          </a:p>
          <a:p>
            <a:r>
              <a:rPr lang="en-US" dirty="0" smtClean="0"/>
              <a:t>Of these neighborhoods, South Philly is clearly the most affordable, with a median house price of $209,000.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12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623551" y="1370257"/>
            <a:ext cx="894489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An effective algorithm has been developed for identifying neighborhoods in a selected city that are most similar to some desirable neighborhood in another city.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algorithm utilizes k-means clustering to find groups of similar and dissimilar neighborhoods, and then identifies the most similar neighborhoods by calculating Euclidian distance from the target neighborhood in the multidimensional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Finally, the housing price statistics are incorporated in the analysis to identify neighborhoods that might be more affordable for the user, yet still relatively similar to the target neighborhood.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When applied for finding a neighborhood in the city of Philadelphia, Pennsylvania, USA that is most similar to Almagro in Madrid, Spain, three neighborhoods are identified as promising candidates: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Center City East: Broad to 8th, </a:t>
            </a:r>
            <a:r>
              <a:rPr lang="en-US" dirty="0" err="1" smtClean="0"/>
              <a:t>Callowhill</a:t>
            </a:r>
            <a:r>
              <a:rPr lang="en-US" dirty="0" smtClean="0"/>
              <a:t> to Pine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South Philly: S. of Tasker, W. of Broad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Center City West: Broad to 16th, </a:t>
            </a:r>
            <a:r>
              <a:rPr lang="en-US" dirty="0" err="1" smtClean="0"/>
              <a:t>Callowhill</a:t>
            </a:r>
            <a:r>
              <a:rPr lang="en-US" dirty="0" smtClean="0"/>
              <a:t> to Pine.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Of these neighborhoods, South Philly is clearly the most affordable, with a median house price of $209,000.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13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project objective is to find a neighborhood in Philadelphia, PA, USA, that is most similar to Almagro, </a:t>
            </a:r>
            <a:r>
              <a:rPr lang="en-US" dirty="0" smtClean="0"/>
              <a:t>Madrid</a:t>
            </a:r>
          </a:p>
          <a:p>
            <a:r>
              <a:rPr lang="en-US" dirty="0" smtClean="0"/>
              <a:t>The </a:t>
            </a:r>
            <a:r>
              <a:rPr lang="en-US" dirty="0"/>
              <a:t>program is </a:t>
            </a:r>
            <a:r>
              <a:rPr lang="en-US" dirty="0" smtClean="0"/>
              <a:t>also applicable </a:t>
            </a:r>
            <a:r>
              <a:rPr lang="en-US" dirty="0"/>
              <a:t>for finding a neighborhood in any city that is similar to some other target neighborhood.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algorithm could be used by people who are planning to move to a new city and want to find a neighborhood that is most similar to a known neighborhood that they find desirable. </a:t>
            </a:r>
            <a:r>
              <a:rPr lang="en-US" dirty="0" smtClean="0"/>
              <a:t>T</a:t>
            </a:r>
          </a:p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algorithm also incorporates real estate price data so that the user can compare similarity between neighborhoods and median housing prices to find a most optimal match for his/her particular </a:t>
            </a:r>
            <a:r>
              <a:rPr lang="en-US" dirty="0" smtClean="0"/>
              <a:t>situation.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744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 Neighborhood – Almagro, Madrid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90" y="1164500"/>
            <a:ext cx="9144000" cy="547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17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Venues Categories in Almagro, Madrid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076" y="1023816"/>
            <a:ext cx="6065319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24184" y="5653316"/>
            <a:ext cx="84171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effectLst/>
                <a:latin typeface="Helvetica Neue"/>
              </a:rPr>
              <a:t>Almagro has a high concentration and wide variety of restaurants. Spanish and Mediterranean restaurants are most common. There are also a good number of bars/pubs and hotels, and some art galleries.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17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Dataframe</a:t>
            </a:r>
            <a:r>
              <a:rPr lang="en-US" dirty="0" smtClean="0"/>
              <a:t> of Philadelphia Neighborhoods for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916" y="1039446"/>
            <a:ext cx="4337899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02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Locations of Philadelphia Neighborhoods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573" y="1195754"/>
            <a:ext cx="909973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863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Common Venues by Neighborhood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56" y="1146561"/>
            <a:ext cx="1075104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73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Clusters of Philadelphia Neighborhoods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06" y="1109785"/>
            <a:ext cx="8834034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762740" y="3024553"/>
            <a:ext cx="2140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Almagro falls into the purple colored cluster.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248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 Cluster #1 – Most Similar to Almagro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868" y="1219200"/>
            <a:ext cx="763679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05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476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Helvetica Neue</vt:lpstr>
      <vt:lpstr>Office Theme</vt:lpstr>
      <vt:lpstr>Capstone Project  Finding a Philadelphia Neighborhood Most Similar to Almagro, Madrid </vt:lpstr>
      <vt:lpstr>Introduction</vt:lpstr>
      <vt:lpstr>Target Neighborhood – Almagro, Madrid</vt:lpstr>
      <vt:lpstr>Venues Categories in Almagro, Madrid</vt:lpstr>
      <vt:lpstr>Dataframe of Philadelphia Neighborhoods for Analysis</vt:lpstr>
      <vt:lpstr>Locations of Philadelphia Neighborhoods</vt:lpstr>
      <vt:lpstr>Most Common Venues by Neighborhood</vt:lpstr>
      <vt:lpstr>K-Means Clusters of Philadelphia Neighborhoods </vt:lpstr>
      <vt:lpstr>K-Means Cluster #1 – Most Similar to Almagro</vt:lpstr>
      <vt:lpstr>Neighborhoods Ranked by Euclidian Distance from Almagro</vt:lpstr>
      <vt:lpstr>Scatter Plot of Similarity vs. Median Housing Price</vt:lpstr>
      <vt:lpstr>Conclusions</vt:lpstr>
    </vt:vector>
  </TitlesOfParts>
  <Company>Global Infrastructure Partners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McHale</dc:creator>
  <cp:lastModifiedBy>James McHale</cp:lastModifiedBy>
  <cp:revision>6</cp:revision>
  <dcterms:created xsi:type="dcterms:W3CDTF">2020-05-03T14:44:32Z</dcterms:created>
  <dcterms:modified xsi:type="dcterms:W3CDTF">2020-05-03T15:49:33Z</dcterms:modified>
</cp:coreProperties>
</file>